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5" r:id="rId2"/>
  </p:sldMasterIdLst>
  <p:notesMasterIdLst>
    <p:notesMasterId r:id="rId10"/>
  </p:notesMasterIdLst>
  <p:handoutMasterIdLst>
    <p:handoutMasterId r:id="rId11"/>
  </p:handoutMasterIdLst>
  <p:sldIdLst>
    <p:sldId id="859" r:id="rId3"/>
    <p:sldId id="865" r:id="rId4"/>
    <p:sldId id="866" r:id="rId5"/>
    <p:sldId id="867" r:id="rId6"/>
    <p:sldId id="868" r:id="rId7"/>
    <p:sldId id="869" r:id="rId8"/>
    <p:sldId id="863" r:id="rId9"/>
  </p:sldIdLst>
  <p:sldSz cx="9144000" cy="5143500" type="screen16x9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ía Diaz" initials="AMD" lastIdx="10" clrIdx="0"/>
  <p:cmAuthor id="2" name="Ernesto Silva" initials="E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A1"/>
    <a:srgbClr val="ED7D31"/>
    <a:srgbClr val="FF8839"/>
    <a:srgbClr val="113593"/>
    <a:srgbClr val="004987"/>
    <a:srgbClr val="00B0F0"/>
    <a:srgbClr val="0663C1"/>
    <a:srgbClr val="5B9BD5"/>
    <a:srgbClr val="FCFBF9"/>
    <a:srgbClr val="43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57F9D-EA62-4A6F-8F0F-B54B05479944}" v="13" dt="2024-04-15T18:44:11.6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63"/>
    <p:restoredTop sz="94720"/>
  </p:normalViewPr>
  <p:slideViewPr>
    <p:cSldViewPr snapToGrid="0">
      <p:cViewPr varScale="1">
        <p:scale>
          <a:sx n="282" d="100"/>
          <a:sy n="282" d="100"/>
        </p:scale>
        <p:origin x="1296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Reyes" userId="47eefcc5-2579-428c-9eb7-18032b317eef" providerId="ADAL" clId="{05A57F9D-EA62-4A6F-8F0F-B54B05479944}"/>
    <pc:docChg chg="undo custSel modSld">
      <pc:chgData name="Fernando Reyes" userId="47eefcc5-2579-428c-9eb7-18032b317eef" providerId="ADAL" clId="{05A57F9D-EA62-4A6F-8F0F-B54B05479944}" dt="2024-04-15T18:44:32.703" v="915" actId="6549"/>
      <pc:docMkLst>
        <pc:docMk/>
      </pc:docMkLst>
      <pc:sldChg chg="addSp delSp modSp mod">
        <pc:chgData name="Fernando Reyes" userId="47eefcc5-2579-428c-9eb7-18032b317eef" providerId="ADAL" clId="{05A57F9D-EA62-4A6F-8F0F-B54B05479944}" dt="2024-04-15T18:29:36.553" v="751" actId="255"/>
        <pc:sldMkLst>
          <pc:docMk/>
          <pc:sldMk cId="3025426107" sldId="866"/>
        </pc:sldMkLst>
        <pc:spChg chg="add del mod">
          <ac:chgData name="Fernando Reyes" userId="47eefcc5-2579-428c-9eb7-18032b317eef" providerId="ADAL" clId="{05A57F9D-EA62-4A6F-8F0F-B54B05479944}" dt="2024-04-15T18:25:43.678" v="726" actId="22"/>
          <ac:spMkLst>
            <pc:docMk/>
            <pc:sldMk cId="3025426107" sldId="866"/>
            <ac:spMk id="4" creationId="{0CF0F995-1785-C1A6-2B9C-1C80E2276219}"/>
          </ac:spMkLst>
        </pc:spChg>
        <pc:spChg chg="add mod">
          <ac:chgData name="Fernando Reyes" userId="47eefcc5-2579-428c-9eb7-18032b317eef" providerId="ADAL" clId="{05A57F9D-EA62-4A6F-8F0F-B54B05479944}" dt="2024-04-15T18:29:36.553" v="751" actId="255"/>
          <ac:spMkLst>
            <pc:docMk/>
            <pc:sldMk cId="3025426107" sldId="866"/>
            <ac:spMk id="5" creationId="{B97B3419-5C72-4EDA-479E-64077EF696AA}"/>
          </ac:spMkLst>
        </pc:spChg>
        <pc:spChg chg="mod">
          <ac:chgData name="Fernando Reyes" userId="47eefcc5-2579-428c-9eb7-18032b317eef" providerId="ADAL" clId="{05A57F9D-EA62-4A6F-8F0F-B54B05479944}" dt="2024-04-15T18:27:43.840" v="735" actId="1076"/>
          <ac:spMkLst>
            <pc:docMk/>
            <pc:sldMk cId="3025426107" sldId="866"/>
            <ac:spMk id="7" creationId="{7091E660-CC9A-AD17-16FE-3E843D86BDB7}"/>
          </ac:spMkLst>
        </pc:spChg>
      </pc:sldChg>
      <pc:sldChg chg="modSp mod">
        <pc:chgData name="Fernando Reyes" userId="47eefcc5-2579-428c-9eb7-18032b317eef" providerId="ADAL" clId="{05A57F9D-EA62-4A6F-8F0F-B54B05479944}" dt="2024-04-15T18:44:32.703" v="915" actId="6549"/>
        <pc:sldMkLst>
          <pc:docMk/>
          <pc:sldMk cId="1061412130" sldId="867"/>
        </pc:sldMkLst>
        <pc:spChg chg="mod">
          <ac:chgData name="Fernando Reyes" userId="47eefcc5-2579-428c-9eb7-18032b317eef" providerId="ADAL" clId="{05A57F9D-EA62-4A6F-8F0F-B54B05479944}" dt="2024-04-15T18:44:32.703" v="915" actId="6549"/>
          <ac:spMkLst>
            <pc:docMk/>
            <pc:sldMk cId="1061412130" sldId="867"/>
            <ac:spMk id="3" creationId="{2E17A8DF-233F-EDE2-111C-B3725F0D30E0}"/>
          </ac:spMkLst>
        </pc:spChg>
      </pc:sldChg>
      <pc:sldChg chg="modSp mod">
        <pc:chgData name="Fernando Reyes" userId="47eefcc5-2579-428c-9eb7-18032b317eef" providerId="ADAL" clId="{05A57F9D-EA62-4A6F-8F0F-B54B05479944}" dt="2024-04-15T18:41:38.894" v="902" actId="20577"/>
        <pc:sldMkLst>
          <pc:docMk/>
          <pc:sldMk cId="1160525942" sldId="868"/>
        </pc:sldMkLst>
        <pc:spChg chg="mod">
          <ac:chgData name="Fernando Reyes" userId="47eefcc5-2579-428c-9eb7-18032b317eef" providerId="ADAL" clId="{05A57F9D-EA62-4A6F-8F0F-B54B05479944}" dt="2024-04-15T18:41:38.894" v="902" actId="20577"/>
          <ac:spMkLst>
            <pc:docMk/>
            <pc:sldMk cId="1160525942" sldId="868"/>
            <ac:spMk id="7" creationId="{7091E660-CC9A-AD17-16FE-3E843D86BDB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A8505-5A38-48CE-8723-0FE9FA624717}" type="datetimeFigureOut">
              <a:rPr lang="es-CL" smtClean="0"/>
              <a:t>15-04-24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D5195-DD17-4C89-A8D3-7F0DE0D5F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2781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C1976F1-480E-4BC7-85F9-B260CAAFC791}" type="datetimeFigureOut">
              <a:rPr lang="es-CL" smtClean="0"/>
              <a:t>15-04-24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A37D2E-4357-427E-92D3-263A64B46D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95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ourf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9B144ED-EFF7-434B-AFB9-83297A002386}"/>
              </a:ext>
            </a:extLst>
          </p:cNvPr>
          <p:cNvSpPr/>
          <p:nvPr userDrawn="1"/>
        </p:nvSpPr>
        <p:spPr>
          <a:xfrm rot="16200000">
            <a:off x="-18097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046BA07-B1CE-4449-98E6-DFE7C67F8A15}"/>
              </a:ext>
            </a:extLst>
          </p:cNvPr>
          <p:cNvSpPr/>
          <p:nvPr userDrawn="1"/>
        </p:nvSpPr>
        <p:spPr>
          <a:xfrm rot="16200000">
            <a:off x="-2857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078A17F-CF85-3247-9237-3DF548307126}"/>
              </a:ext>
            </a:extLst>
          </p:cNvPr>
          <p:cNvSpPr/>
          <p:nvPr userDrawn="1"/>
        </p:nvSpPr>
        <p:spPr>
          <a:xfrm rot="16200000">
            <a:off x="12382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D42FE1C-8B6E-A74B-A87C-6CE66137F900}"/>
              </a:ext>
            </a:extLst>
          </p:cNvPr>
          <p:cNvSpPr/>
          <p:nvPr userDrawn="1"/>
        </p:nvSpPr>
        <p:spPr>
          <a:xfrm rot="16200000">
            <a:off x="27622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792BF7C-5B80-1744-8B61-66817AE4DBE3}"/>
              </a:ext>
            </a:extLst>
          </p:cNvPr>
          <p:cNvSpPr/>
          <p:nvPr userDrawn="1"/>
        </p:nvSpPr>
        <p:spPr>
          <a:xfrm rot="16200000">
            <a:off x="42862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4C270C5-80BC-E946-ADCB-247565160C83}"/>
              </a:ext>
            </a:extLst>
          </p:cNvPr>
          <p:cNvSpPr/>
          <p:nvPr userDrawn="1"/>
        </p:nvSpPr>
        <p:spPr>
          <a:xfrm rot="16200000">
            <a:off x="5810250" y="1809750"/>
            <a:ext cx="5143500" cy="152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230283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4823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ver col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8818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 anchor="b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/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4" name="Google Shape;18;p3">
            <a:extLst>
              <a:ext uri="{FF2B5EF4-FFF2-40B4-BE49-F238E27FC236}">
                <a16:creationId xmlns:a16="http://schemas.microsoft.com/office/drawing/2014/main" id="{C5331839-C310-D84A-A247-61F37C0CCD57}"/>
              </a:ext>
            </a:extLst>
          </p:cNvPr>
          <p:cNvSpPr txBox="1">
            <a:spLocks noGrp="1"/>
          </p:cNvSpPr>
          <p:nvPr>
            <p:ph type="dt" idx="10"/>
          </p:nvPr>
        </p:nvSpPr>
        <p:spPr/>
        <p:txBody>
          <a:bodyPr spcFirstLastPara="1" lIns="91425" tIns="45700" rIns="91425" b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19;p3">
            <a:extLst>
              <a:ext uri="{FF2B5EF4-FFF2-40B4-BE49-F238E27FC236}">
                <a16:creationId xmlns:a16="http://schemas.microsoft.com/office/drawing/2014/main" id="{CF408B25-0F52-5544-B459-7B64928C0268}"/>
              </a:ext>
            </a:extLst>
          </p:cNvPr>
          <p:cNvSpPr txBox="1">
            <a:spLocks noGrp="1"/>
          </p:cNvSpPr>
          <p:nvPr>
            <p:ph type="ftr" idx="11"/>
          </p:nvPr>
        </p:nvSpPr>
        <p:spPr/>
        <p:txBody>
          <a:bodyPr spcFirstLastPara="1" wrap="square" lIns="91425" tIns="45700" rIns="91425" bIns="45700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20;p3">
            <a:extLst>
              <a:ext uri="{FF2B5EF4-FFF2-40B4-BE49-F238E27FC236}">
                <a16:creationId xmlns:a16="http://schemas.microsoft.com/office/drawing/2014/main" id="{02E26702-6485-4A4D-804C-7F0F2442F57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/>
        <p:txBody>
          <a:bodyPr spcFirstLastPara="1" lIns="91425" tIns="45700" rIns="91425" bIns="4570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defRPr/>
            </a:pPr>
            <a:fld id="{E4855599-F5EC-E94F-9D3B-381A9AC6837E}" type="slidenum">
              <a:rPr lang="es-CL"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3464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3">
            <a:extLst>
              <a:ext uri="{FF2B5EF4-FFF2-40B4-BE49-F238E27FC236}">
                <a16:creationId xmlns:a16="http://schemas.microsoft.com/office/drawing/2014/main" id="{B5DED5EC-D2F2-F443-9FB9-BE47BEB2F1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A7A04-61A4-8C4C-9C40-E342D5F14EE6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034693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losin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rtlCol="0">
            <a:normAutofit/>
          </a:bodyPr>
          <a:lstStyle/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2729853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rtlCol="0">
            <a:normAutofit/>
          </a:bodyPr>
          <a:lstStyle/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422635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79A3-7692-4440-9C53-70A7A63BBE57}" type="datetimeFigureOut">
              <a:rPr lang="es-ES_tradnl" smtClean="0"/>
              <a:t>15/4/24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955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ECFB1895-717A-9D44-9814-7CABF2A715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title style</a:t>
            </a:r>
            <a:endParaRPr lang="id-ID" altLang="es-CL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17DC91E3-B662-D34B-A6AF-82F96B28C6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text styles</a:t>
            </a:r>
          </a:p>
          <a:p>
            <a:pPr lvl="1"/>
            <a:r>
              <a:rPr lang="en-US" altLang="es-CL"/>
              <a:t>Second level</a:t>
            </a:r>
          </a:p>
          <a:p>
            <a:pPr lvl="2"/>
            <a:r>
              <a:rPr lang="en-US" altLang="es-CL"/>
              <a:t>Third level</a:t>
            </a:r>
          </a:p>
          <a:p>
            <a:pPr lvl="3"/>
            <a:r>
              <a:rPr lang="en-US" altLang="es-CL"/>
              <a:t>Fourth level</a:t>
            </a:r>
          </a:p>
          <a:p>
            <a:pPr lvl="4"/>
            <a:r>
              <a:rPr lang="en-US" altLang="es-CL"/>
              <a:t>Fifth level</a:t>
            </a:r>
            <a:endParaRPr lang="id-ID" altLang="es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DD10C-D4CC-4252-A8BD-108C35D60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9399A1"/>
                </a:solidFill>
              </a:defRPr>
            </a:lvl1pPr>
          </a:lstStyle>
          <a:p>
            <a:pPr>
              <a:defRPr/>
            </a:pPr>
            <a:fld id="{7C813542-8D43-634E-B36F-C74F1D618480}" type="datetimeFigureOut">
              <a:rPr lang="id-ID" altLang="es-CL"/>
              <a:pPr>
                <a:defRPr/>
              </a:pPr>
              <a:t>15/04/24</a:t>
            </a:fld>
            <a:endParaRPr lang="id-ID" alt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CD7C3-961B-4173-A18C-454AAA579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12074-2749-4F48-BEE5-5A123B2E8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9399A1"/>
                </a:solidFill>
              </a:defRPr>
            </a:lvl1pPr>
          </a:lstStyle>
          <a:p>
            <a:pPr>
              <a:defRPr/>
            </a:pPr>
            <a:fld id="{092CF567-43BB-9442-A16B-8EC8832C11B6}" type="slidenum">
              <a:rPr lang="id-ID" altLang="es-CL"/>
              <a:pPr>
                <a:defRPr/>
              </a:pPr>
              <a:t>‹Nº›</a:t>
            </a:fld>
            <a:endParaRPr lang="id-ID" altLang="es-CL"/>
          </a:p>
        </p:txBody>
      </p:sp>
    </p:spTree>
    <p:extLst>
      <p:ext uri="{BB962C8B-B14F-4D97-AF65-F5344CB8AC3E}">
        <p14:creationId xmlns:p14="http://schemas.microsoft.com/office/powerpoint/2010/main" val="395776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3" r:id="rId3"/>
    <p:sldLayoutId id="2147483696" r:id="rId4"/>
    <p:sldLayoutId id="2147483697" r:id="rId5"/>
    <p:sldLayoutId id="2147483699" r:id="rId6"/>
    <p:sldLayoutId id="2147483700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ringer.com/series/1734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practicaspedagogicaspsicologia.udd.cl/experiencias-docentes/" TargetMode="External"/><Relationship Id="rId4" Type="http://schemas.openxmlformats.org/officeDocument/2006/relationships/hyperlink" Target="https://psicologia.udd.cl/files/2021/04/Metodolog%C3%ADa-PsicologiaUDD-2-1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innovaciondocente.udd.cl/nuestros-servicios/" TargetMode="External"/><Relationship Id="rId3" Type="http://schemas.openxmlformats.org/officeDocument/2006/relationships/hyperlink" Target="https://innovaciondocente.udd.cl/files/2023/11/bases-concurso-proyectos-de-innovacion-y-fortalecimiento-de-la-docencia-2024-1.pdf" TargetMode="External"/><Relationship Id="rId7" Type="http://schemas.openxmlformats.org/officeDocument/2006/relationships/hyperlink" Target="https://innovaciondocente.udd.cl/fondo-de-apoyo-a-la-difusion-academica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innovaciondocente.udd.cl/files/2024/03/resultados-postulaciones-pidu-2024-1.pdf" TargetMode="External"/><Relationship Id="rId11" Type="http://schemas.openxmlformats.org/officeDocument/2006/relationships/hyperlink" Target="https://www.udd.cl/fondos-investigacion/" TargetMode="External"/><Relationship Id="rId5" Type="http://schemas.openxmlformats.org/officeDocument/2006/relationships/hyperlink" Target="https://innovaciondocente.udd.cl/fondos-concursables-investigacion/" TargetMode="External"/><Relationship Id="rId10" Type="http://schemas.openxmlformats.org/officeDocument/2006/relationships/hyperlink" Target="https://www.udd.cl/fondos-investigacion/incentivo-asistencia-a-congresos-seminarios/" TargetMode="External"/><Relationship Id="rId4" Type="http://schemas.openxmlformats.org/officeDocument/2006/relationships/hyperlink" Target="https://innovaciondocente.udd.cl/files/2024/03/resultados-concurso-pifd-2024-1.pdf" TargetMode="External"/><Relationship Id="rId9" Type="http://schemas.openxmlformats.org/officeDocument/2006/relationships/hyperlink" Target="https://recursoscid.udd.c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pngall.com/solution-png/download/3679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584199" y="2248584"/>
            <a:ext cx="6211464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s-CL" sz="3600" b="1" dirty="0">
                <a:cs typeface="Arial"/>
              </a:rPr>
              <a:t>Reunión Investigación Docente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98170" y="3848939"/>
            <a:ext cx="5591761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s-CL" dirty="0">
                <a:cs typeface="Arial"/>
              </a:rPr>
              <a:t>Dany Fernández (Coordinador Académico Docentes)</a:t>
            </a:r>
          </a:p>
          <a:p>
            <a:endParaRPr lang="es-CL" dirty="0">
              <a:cs typeface="Arial"/>
            </a:endParaRPr>
          </a:p>
          <a:p>
            <a:r>
              <a:rPr lang="es-CL" dirty="0">
                <a:cs typeface="Arial"/>
              </a:rPr>
              <a:t>Fernando Reyes (Coordinador del Área Metodológica y Coordinador de Investigación de la Facultad)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6601073-DDD8-3576-E8BE-8D889A0C62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404" y="0"/>
            <a:ext cx="2190795" cy="123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3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1438825-6627-8840-B156-E9DBB3744AFA}"/>
              </a:ext>
            </a:extLst>
          </p:cNvPr>
          <p:cNvSpPr txBox="1">
            <a:spLocks/>
          </p:cNvSpPr>
          <p:nvPr/>
        </p:nvSpPr>
        <p:spPr>
          <a:xfrm>
            <a:off x="108817" y="257570"/>
            <a:ext cx="1234008" cy="272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1600" b="1" dirty="0">
                <a:solidFill>
                  <a:schemeClr val="bg1"/>
                </a:solidFill>
                <a:latin typeface="Aptos" panose="020B0004020202020204" pitchFamily="34" charset="0"/>
                <a:cs typeface="Arial"/>
              </a:rPr>
              <a:t>CONTEXTO</a:t>
            </a:r>
            <a:endParaRPr lang="es-CL" sz="1400" b="1" dirty="0">
              <a:solidFill>
                <a:schemeClr val="bg1"/>
              </a:solidFill>
              <a:latin typeface="Aptos" panose="020B0004020202020204" pitchFamily="34" charset="0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091E660-CC9A-AD17-16FE-3E843D86BDB7}"/>
              </a:ext>
            </a:extLst>
          </p:cNvPr>
          <p:cNvSpPr txBox="1">
            <a:spLocks/>
          </p:cNvSpPr>
          <p:nvPr/>
        </p:nvSpPr>
        <p:spPr>
          <a:xfrm>
            <a:off x="193371" y="1232322"/>
            <a:ext cx="8757258" cy="38236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Criterio de acreditación de la Agencia Qualitas: 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La carrera debe tender al </a:t>
            </a:r>
            <a:r>
              <a:rPr lang="es-MX" sz="1575" i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fomento de la investigación universitaria</a:t>
            </a:r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, tanto pura como aplicada, entre los académicos de la unidad y como fruto de un compromiso institucional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La unidad debe incentivar el perfeccionamiento de sus académicos y su </a:t>
            </a:r>
            <a:r>
              <a:rPr lang="es-MX" sz="1575" i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participación en actividades de investigación </a:t>
            </a:r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y en instancias de actualización profesional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Eje de la Universidad: 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La tarea de la UDD es comprender, explicar y proponer soluciones a problemas complejos de la sociedad actual que mejoren el bienestar y la calidad de vida de las personas. Aspira a la excelencia y a ser referente en temáticas relevantes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Objetivo del CID: 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Desarrollar estudios que aporten y sean un insumo para la toma de decisiones en cuanto a los procesos de enseñanza aprendizaje. 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Posibilidades de formación: Diplomados (DDU, DIDU), Talleres de Formación Pedagógica y en Investigación docente, Cursos, Webinars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Concursos de la DGDA: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Perfeccionamiento disciplinar: Consursos internos (Beca UDD conducentes y no conducentes a grado), Concursos externos (Beca Santander, Beca Carolina, Otros)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Perfeccionamiento por competencias: Cursos, Seminarios, Congresos, Otros</a:t>
            </a:r>
            <a:endParaRPr lang="es-CL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74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1438825-6627-8840-B156-E9DBB3744AFA}"/>
              </a:ext>
            </a:extLst>
          </p:cNvPr>
          <p:cNvSpPr txBox="1">
            <a:spLocks/>
          </p:cNvSpPr>
          <p:nvPr/>
        </p:nvSpPr>
        <p:spPr>
          <a:xfrm>
            <a:off x="108816" y="257570"/>
            <a:ext cx="2730299" cy="272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1600" b="1" dirty="0">
                <a:solidFill>
                  <a:schemeClr val="bg1"/>
                </a:solidFill>
                <a:latin typeface="Aptos" panose="020B0004020202020204" pitchFamily="34" charset="0"/>
                <a:cs typeface="Arial"/>
              </a:rPr>
              <a:t>PROYECTOS ADJUDICADOS</a:t>
            </a:r>
            <a:endParaRPr lang="es-CL" sz="1400" b="1" dirty="0">
              <a:solidFill>
                <a:schemeClr val="bg1"/>
              </a:solidFill>
              <a:latin typeface="Aptos" panose="020B0004020202020204" pitchFamily="34" charset="0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091E660-CC9A-AD17-16FE-3E843D86BDB7}"/>
              </a:ext>
            </a:extLst>
          </p:cNvPr>
          <p:cNvSpPr txBox="1">
            <a:spLocks/>
          </p:cNvSpPr>
          <p:nvPr/>
        </p:nvSpPr>
        <p:spPr>
          <a:xfrm>
            <a:off x="193371" y="798540"/>
            <a:ext cx="8757258" cy="3823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Recuento de Proyectos adjudicados en distintos concursos del CID: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97B3419-5C72-4EDA-479E-64077EF696AA}"/>
              </a:ext>
            </a:extLst>
          </p:cNvPr>
          <p:cNvSpPr txBox="1"/>
          <p:nvPr/>
        </p:nvSpPr>
        <p:spPr>
          <a:xfrm>
            <a:off x="292130" y="1232322"/>
            <a:ext cx="855974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9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2020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-Caracterización del proceso de enseñanza-aprendizaje de las competencias de alfabetización científica en la carrera de psicología (A. Sánchez, F. Reyes y K. Oliva)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-Meta-educación: Efecto de la colaboración, meta-cognición y funciones ejecutivas en la resolución de problemas en el aula (G. Reyes, M. Barrientos, V.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Hojman</a:t>
            </a:r>
            <a:r>
              <a:rPr lang="es-E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Vlenzuela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-Realidad virtual como herramienta para el aprendizaje significativo en estudiantes de primer año de la carrera de Psicología (F. Contreras, K. Sanhueza, F.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Ceric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C. Halal, C.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Lavin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Bow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Toran</a:t>
            </a:r>
            <a:r>
              <a:rPr lang="es-ES" sz="900" dirty="0">
                <a:solidFill>
                  <a:srgbClr val="0B76A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T. Campos)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CL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-Adaptación de la metodología de </a:t>
            </a:r>
            <a:r>
              <a:rPr lang="es-CL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flipped</a:t>
            </a:r>
            <a:r>
              <a:rPr lang="es-CL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CL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s-CL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para el desarrollo del compromiso en estudiantes del curso de DDI redes y comunidad de 4º de Psicología  (R. Quiroz y J. Le Fort)</a:t>
            </a: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-Realidad virtual como herramienta para el aprendizaje significativo en estudiantes de primer año de la carrera de Psicología (K.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Sanueza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2021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-Dinámicas de supervisión clínica en la unidad adulto del Servicio de Psicología </a:t>
            </a:r>
            <a:r>
              <a:rPr lang="es-E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ntegral de la Universidad del Desarrollo (C. Pérez y D. Saralegui)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-El desempeño flexible en la formación de futuros profesores: El rol de la simulación de la enseñanza (F.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Ceric</a:t>
            </a:r>
            <a:r>
              <a:rPr lang="es-E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Guzman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-Frecuencia de sesgo de confirmación, acierto, eficiencia metacognitiva y confianza en juicios clínicos en estudiantes de tercer y cuarto año de psicología (C.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Lavin</a:t>
            </a:r>
            <a:r>
              <a:rPr lang="es-E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C. Muñoz)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-Realidad virtual como herramienta para el aprendizaje significativo de tópicos de bases neurológicas del comportamiento en estudiantes de primer año de Psicología (T. Campos, F.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Ceric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K. Sanhueza, C.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Lavin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 C. Halal)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-Aula invertida. Aprendizaje desde la plataforma </a:t>
            </a:r>
            <a:r>
              <a:rPr lang="es-ES" sz="900" dirty="0" err="1">
                <a:solidFill>
                  <a:srgbClr val="0B76A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earpod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para generar experiencias de aprendizaje (A. Vielma, D., Fernández, J. Le Fort y A. Villarroel)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-Realidad virtual como herramienta para el aprendizaje significativo de tópicos de bases neurológicas del comportamiento en estudiantes de primer año de psicología (K. Sanhueza)</a:t>
            </a:r>
          </a:p>
          <a:p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2022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-Emociones académicas, bienestar y apoyo a la autonomía como predictores de la adaptación e intención de abandono a la vida universitaria (R. Cobo y V.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Hojman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-Meta-Educa: Explorando la relación entre los componentes de la metacognición y el aprendizaje (G. Reyes y M. Barrientos).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-Identificación de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core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practices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en los roles del psicólogo organizacional, como ejes para la formación experiencial de pregrado en la carrera de Psicología UDD (P. Cea, C.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Nuñez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J. Martínez y S. Quilodrán)</a:t>
            </a:r>
            <a:endParaRPr lang="es-CL" sz="900" dirty="0"/>
          </a:p>
        </p:txBody>
      </p:sp>
    </p:spTree>
    <p:extLst>
      <p:ext uri="{BB962C8B-B14F-4D97-AF65-F5344CB8AC3E}">
        <p14:creationId xmlns:p14="http://schemas.microsoft.com/office/powerpoint/2010/main" val="302542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1438825-6627-8840-B156-E9DBB3744AFA}"/>
              </a:ext>
            </a:extLst>
          </p:cNvPr>
          <p:cNvSpPr txBox="1">
            <a:spLocks/>
          </p:cNvSpPr>
          <p:nvPr/>
        </p:nvSpPr>
        <p:spPr>
          <a:xfrm>
            <a:off x="108817" y="257570"/>
            <a:ext cx="4795692" cy="272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1600" b="1" dirty="0">
                <a:solidFill>
                  <a:schemeClr val="bg1"/>
                </a:solidFill>
                <a:latin typeface="Aptos" panose="020B0004020202020204" pitchFamily="34" charset="0"/>
                <a:cs typeface="Arial"/>
              </a:rPr>
              <a:t>TIPOS DE APOYO PARA INVESTIGACIÓN DOCENTE</a:t>
            </a:r>
            <a:endParaRPr lang="es-CL" sz="1400" b="1" dirty="0">
              <a:solidFill>
                <a:schemeClr val="bg1"/>
              </a:solidFill>
              <a:latin typeface="Aptos" panose="020B0004020202020204" pitchFamily="34" charset="0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17A8DF-233F-EDE2-111C-B3725F0D30E0}"/>
              </a:ext>
            </a:extLst>
          </p:cNvPr>
          <p:cNvSpPr txBox="1">
            <a:spLocks/>
          </p:cNvSpPr>
          <p:nvPr/>
        </p:nvSpPr>
        <p:spPr>
          <a:xfrm>
            <a:off x="201642" y="1045317"/>
            <a:ext cx="8740715" cy="38754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defPPr>
              <a:defRPr lang="es-ES_tradnl"/>
            </a:defPPr>
            <a:lvl1pPr marL="285750" indent="-285750" algn="just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b="1">
                <a:latin typeface="Aptos" panose="020B0004020202020204" pitchFamily="34" charset="0"/>
                <a:cs typeface="Arial" panose="020B0604020202020204" pitchFamily="34" charset="0"/>
              </a:defRPr>
            </a:lvl1pPr>
            <a:lvl2pPr marL="3429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 sz="1600" dirty="0"/>
              <a:t>Asistencia a congresos nacionales e internacionales: </a:t>
            </a:r>
          </a:p>
          <a:p>
            <a:pPr marL="0" indent="0">
              <a:buNone/>
            </a:pPr>
            <a:r>
              <a:rPr lang="es-MX" sz="1400" b="0" dirty="0"/>
              <a:t>Pago de la inscripción, Apoyo para pasajes y/o estadía</a:t>
            </a:r>
          </a:p>
          <a:p>
            <a:r>
              <a:rPr lang="es-MX" sz="1600" dirty="0"/>
              <a:t>Publicación de artículos: </a:t>
            </a:r>
          </a:p>
          <a:p>
            <a:pPr marL="0" indent="0">
              <a:buNone/>
            </a:pPr>
            <a:r>
              <a:rPr lang="es-MX" sz="1400" b="0" dirty="0"/>
              <a:t>Elaboración, Edición, Revisión, Traducción, Pagos de APC , Envío a revista, etc.  </a:t>
            </a:r>
          </a:p>
          <a:p>
            <a:r>
              <a:rPr lang="es-MX" sz="1600" dirty="0"/>
              <a:t>Asesoría en Elaboración de Proyectos concursables.</a:t>
            </a:r>
          </a:p>
          <a:p>
            <a:r>
              <a:rPr lang="es-MX" sz="1600" dirty="0"/>
              <a:t>Asesoría en el desarrollo de la investigación: </a:t>
            </a:r>
          </a:p>
          <a:p>
            <a:pPr marL="0" indent="0">
              <a:buNone/>
            </a:pPr>
            <a:r>
              <a:rPr lang="es-MX" sz="1400" b="0" dirty="0"/>
              <a:t>Análisis de datos, Gestión de acceso a la muestra UDD (de requerir), Gestión de formularios para el Comité de ética, etc. </a:t>
            </a:r>
          </a:p>
          <a:p>
            <a:r>
              <a:rPr lang="es-MX" sz="1600" dirty="0"/>
              <a:t>Apoyo para el diseño y/o digitalización de material de enseñanza. </a:t>
            </a:r>
          </a:p>
          <a:p>
            <a:pPr marL="0" indent="0">
              <a:buNone/>
            </a:pPr>
            <a:r>
              <a:rPr lang="es-MX" sz="1400" b="0" dirty="0"/>
              <a:t>Edición, Reprodución, Difusión, etc.</a:t>
            </a:r>
          </a:p>
          <a:p>
            <a:r>
              <a:rPr lang="es-MX" sz="1600" dirty="0"/>
              <a:t>Perfeccionamiento: </a:t>
            </a:r>
          </a:p>
          <a:p>
            <a:pPr marL="0" indent="0">
              <a:buNone/>
            </a:pPr>
            <a:r>
              <a:rPr lang="es-MX" sz="1400" b="0" dirty="0"/>
              <a:t>Cursos (CID), Diplomado en Docencia Universitaria y Diplomado de investigación en docencia universitaria (CID), Becas (DGDA)</a:t>
            </a:r>
          </a:p>
          <a:p>
            <a:r>
              <a:rPr lang="es-MX" sz="1600" dirty="0"/>
              <a:t>Invitación a Publicación: </a:t>
            </a:r>
          </a:p>
          <a:p>
            <a:pPr marL="0" indent="0">
              <a:buNone/>
            </a:pPr>
            <a:r>
              <a:rPr lang="es-MX" sz="1400" b="0" dirty="0"/>
              <a:t>Serie Springer (IBEM) </a:t>
            </a:r>
            <a:r>
              <a:rPr lang="es-MX" sz="1300" b="0" dirty="0"/>
              <a:t>[</a:t>
            </a:r>
            <a:r>
              <a:rPr lang="es-MX" sz="1300" b="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s-MX" sz="1300" b="0" dirty="0"/>
              <a:t>], </a:t>
            </a:r>
            <a:r>
              <a:rPr lang="es-MX" sz="1400" b="0" dirty="0"/>
              <a:t>Manual de Metodología [</a:t>
            </a:r>
            <a:r>
              <a:rPr lang="es-MX" sz="1400" b="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s-MX" sz="1400" b="0" dirty="0"/>
              <a:t>], Manual de Buenas prácticas Psicologia </a:t>
            </a:r>
            <a:r>
              <a:rPr lang="es-MX" sz="1300" b="0" dirty="0"/>
              <a:t>[</a:t>
            </a:r>
            <a:r>
              <a:rPr lang="es-MX" sz="1300" b="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s-MX" sz="1300" b="0" dirty="0"/>
              <a:t>], </a:t>
            </a:r>
            <a:r>
              <a:rPr lang="es-MX" sz="1400" b="0" dirty="0"/>
              <a:t>etc.</a:t>
            </a:r>
          </a:p>
          <a:p>
            <a:endParaRPr lang="es-MX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141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1438825-6627-8840-B156-E9DBB3744AFA}"/>
              </a:ext>
            </a:extLst>
          </p:cNvPr>
          <p:cNvSpPr txBox="1">
            <a:spLocks/>
          </p:cNvSpPr>
          <p:nvPr/>
        </p:nvSpPr>
        <p:spPr>
          <a:xfrm>
            <a:off x="108817" y="257570"/>
            <a:ext cx="4731748" cy="272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1600" b="1" dirty="0">
                <a:solidFill>
                  <a:schemeClr val="bg1"/>
                </a:solidFill>
                <a:latin typeface="Aptos" panose="020B0004020202020204" pitchFamily="34" charset="0"/>
                <a:cs typeface="Arial"/>
              </a:rPr>
              <a:t>FONDOS CONCURSABLES Y NO CONCURSABLES</a:t>
            </a:r>
            <a:endParaRPr lang="es-CL" sz="1400" b="1" dirty="0">
              <a:solidFill>
                <a:schemeClr val="bg1"/>
              </a:solidFill>
              <a:latin typeface="Aptos" panose="020B0004020202020204" pitchFamily="34" charset="0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091E660-CC9A-AD17-16FE-3E843D86BDB7}"/>
              </a:ext>
            </a:extLst>
          </p:cNvPr>
          <p:cNvSpPr txBox="1">
            <a:spLocks/>
          </p:cNvSpPr>
          <p:nvPr/>
        </p:nvSpPr>
        <p:spPr>
          <a:xfrm>
            <a:off x="193371" y="944349"/>
            <a:ext cx="8757258" cy="4120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300" b="1" dirty="0">
                <a:solidFill>
                  <a:schemeClr val="accent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1. FONDOS CID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Proyectos de Innovación y Fortalecimiento de la Docencia - PIFD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(</a:t>
            </a: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2 $M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) 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3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      Adjudicados 2024-1 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4"/>
              </a:rPr>
              <a:t>Ver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b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</a:b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Proyecto de Investigación en Docencia Universitaria - PIDU (3 $M) 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5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      Adjudicados 2024-1 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6"/>
              </a:rPr>
              <a:t>Ver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Fondos de apoyo a la difusión académica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7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endParaRPr lang="es-MX" sz="1500" b="1" dirty="0">
              <a:solidFill>
                <a:schemeClr val="accent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s-MX" sz="1500" b="1" dirty="0">
                <a:solidFill>
                  <a:schemeClr val="accent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Acceder a servicios CID</a:t>
            </a:r>
            <a:endParaRPr lang="es-MX" sz="1500" b="1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General 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8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Link CID proyecto innovación docencia, enseñanza y aprendizaje 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9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 </a:t>
            </a:r>
          </a:p>
          <a:p>
            <a:endParaRPr lang="es-MX" sz="1500" b="1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s-MX" sz="2300" b="1" dirty="0">
                <a:solidFill>
                  <a:schemeClr val="accent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2. FONDOS DIRECCIÓN DE INVESTIGACIÓN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Fondo DIN asistencia a congresos 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10"/>
              </a:rPr>
              <a:t>Link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Concursos investigación de Dirección de Investigación</a:t>
            </a:r>
            <a:r>
              <a:rPr lang="es-MX" sz="12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11"/>
              </a:rPr>
              <a:t>Link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16052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091E660-CC9A-AD17-16FE-3E843D86BDB7}"/>
              </a:ext>
            </a:extLst>
          </p:cNvPr>
          <p:cNvSpPr txBox="1">
            <a:spLocks/>
          </p:cNvSpPr>
          <p:nvPr/>
        </p:nvSpPr>
        <p:spPr>
          <a:xfrm>
            <a:off x="1896841" y="2111383"/>
            <a:ext cx="2219089" cy="920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Ideas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Apoyos requeridos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Compromisos</a:t>
            </a:r>
            <a:endParaRPr lang="es-MX" b="1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887C551-D643-5587-9117-73ABC5C77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028072" y="1644649"/>
            <a:ext cx="27940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23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9144000" cy="51435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08157" y="2237905"/>
            <a:ext cx="8091948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s-CL" sz="3200" b="1" dirty="0">
              <a:solidFill>
                <a:schemeClr val="bg1"/>
              </a:solidFill>
              <a:latin typeface="Calibri"/>
              <a:ea typeface="Calibri" charset="0"/>
              <a:cs typeface="Calibri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8DD640F-BABD-611A-2CA3-27B66BFBC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602" y="1914131"/>
            <a:ext cx="2190795" cy="123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96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lour Background">
  <a:themeElements>
    <a:clrScheme name="Stampede Light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2686A7"/>
      </a:accent1>
      <a:accent2>
        <a:srgbClr val="54BE71"/>
      </a:accent2>
      <a:accent3>
        <a:srgbClr val="8BC248"/>
      </a:accent3>
      <a:accent4>
        <a:srgbClr val="EF9527"/>
      </a:accent4>
      <a:accent5>
        <a:srgbClr val="ED423D"/>
      </a:accent5>
      <a:accent6>
        <a:srgbClr val="202F3E"/>
      </a:accent6>
      <a:hlink>
        <a:srgbClr val="F33B48"/>
      </a:hlink>
      <a:folHlink>
        <a:srgbClr val="FFC00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981</Words>
  <Application>Microsoft Macintosh PowerPoint</Application>
  <PresentationFormat>Presentación en pantalla (16:9)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Open Sans Light</vt:lpstr>
      <vt:lpstr>Tema de Office</vt:lpstr>
      <vt:lpstr>Colour Background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DEL FUTURO:  ¿POR QUÉ EL POSTGRADO?</dc:title>
  <dc:creator>Usuario de Microsoft Office</dc:creator>
  <cp:lastModifiedBy>Dany Fernández Vega</cp:lastModifiedBy>
  <cp:revision>89</cp:revision>
  <cp:lastPrinted>2019-07-10T23:12:00Z</cp:lastPrinted>
  <dcterms:created xsi:type="dcterms:W3CDTF">2016-12-28T13:14:51Z</dcterms:created>
  <dcterms:modified xsi:type="dcterms:W3CDTF">2024-04-16T00:25:54Z</dcterms:modified>
</cp:coreProperties>
</file>